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deck covers LiveKit — the open-source infrastructure for real-time voice AI — and how quality engineering teams validate the AI agents built on it using evaluation platforms like Arize Phoenix. Positioning: I approach this as a QA leader who has run GenAI evaluation programs in production, not as a vendor.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are illustrative starting thresholds — calibrate to your domain. The principle is non-negotiable: every family has a numeric gate, gates run in CI on every change, and a red gate blocks the release. Latency and accuracy are tracked on the same dashboard so a regression is attributable within minutes, not days.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Closing argument: LiveKit provides the rails, eval platforms provide the ruler, and QA is the gate connecting them — instrument every conversation, judge every output, calibrate judges against humans, and gate every release on the numbers.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LiveKit started as an open-source WebRTC media server for video conferencing and evolved into leading real-time AI infrastructure. The key mental model: it separates the brutally hard real-time media problem from agent logic. The company is backed by Index Ventures, Altimeter, Redpoint, and Salesforce Ventures, and reached a $1B valuation in January 2026.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pipeline is STT to LLM to TTS, orchestrated by the LiveKit Agents framework in Python or Node. The framework's real value is conversational mechanics: voice activity detection, turn-taking, and barge-in — cancelling agent speech the moment the user interrupts. Newer speech-to-speech realtime models collapse the STT/TTS hops, but the orchestration and QA problems remain the same.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core argument: the pipeline can be perfectly healthy while the LLM hallucinates a refund policy, or the LLM can be perfect while 800ms of added latency destroys the conversation. Voice AI failure is layered and probabilistic — the test strategy must be layered and statistical.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architecture I recommend. Instrument the agent session with OpenTelemetry, capture each pipeline stage as spans, stream them to Arize Phoenix, run LLM-as-judge evals over the transcripts, and enforce thresholds in CI while routing samples to human review. One instrumentation investment serves debugging, observability, and evaluation simultaneously.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layer gets its own oracle. Transport is classic non-functional testing. STT is measured in word error rate against reference transcripts — pay special attention to accent cohorts and domain vocabulary. The LLM layer is where Phoenix and LLM-as-judge platforms live. End-to-end is validated with simulated callers and trace analysis at the 95th percentile, not averages.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Phoenix is open source and OTel-native, which is why it pairs naturally with LiveKit. The bottom panel is the point most teams miss: LLM-as-judge results are only trustworthy after calibration against human annotation. On a prior healthcare program we computed inter-annotator agreement across evaluator scores to detect rubric drift — the same discipline applies to AI judges.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Simulation is how you regression-test conversation quality: scripted personas into a real LiveKit room against the full production pipeline. Every simulated conversation produces a trace, every trace gets judged, and the suite runs in CI on every agent change. Escaped production defects convert directly into new persona scripts — defect escape rate drives the backlog.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Platform choice follows the stack, not fashion. Phoenix if you want open source and OTel-native ingestion. RAGAS if retrieval quality is the risk. DeepEval if you want evals living beside unit tests in pytest. The QA discipline — golden datasets, calibrated judges, CI gates — is identical across all of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9080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38912"/>
            <a:ext cx="29261" cy="8229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515722" y="374904"/>
            <a:ext cx="29261" cy="146304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4" name="Shape 2"/>
          <p:cNvSpPr/>
          <p:nvPr/>
        </p:nvSpPr>
        <p:spPr>
          <a:xfrm>
            <a:off x="574243" y="411480"/>
            <a:ext cx="29261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" name="Shape 3"/>
          <p:cNvSpPr/>
          <p:nvPr/>
        </p:nvSpPr>
        <p:spPr>
          <a:xfrm>
            <a:off x="632765" y="347472"/>
            <a:ext cx="29261" cy="173736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6" name="Shape 4"/>
          <p:cNvSpPr/>
          <p:nvPr/>
        </p:nvSpPr>
        <p:spPr>
          <a:xfrm>
            <a:off x="691286" y="429768"/>
            <a:ext cx="29261" cy="914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7" name="Text 5"/>
          <p:cNvSpPr/>
          <p:nvPr/>
        </p:nvSpPr>
        <p:spPr>
          <a:xfrm>
            <a:off x="786384" y="329184"/>
            <a:ext cx="7498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PRACTITIONER'S DECK · ADITYAA S. CHANDRAMOHAN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658368"/>
            <a:ext cx="1554480" cy="0"/>
          </a:xfrm>
          <a:prstGeom prst="line">
            <a:avLst/>
          </a:prstGeom>
          <a:noFill/>
          <a:ln w="12700">
            <a:solidFill>
              <a:srgbClr val="8A6E3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143000"/>
            <a:ext cx="8229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42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LiveKit &amp; the QA of</a:t>
            </a:r>
            <a:endParaRPr lang="en-US" sz="4200" dirty="0"/>
          </a:p>
          <a:p>
            <a:pPr algn="l" indent="0" marL="0">
              <a:lnSpc>
                <a:spcPct val="108000"/>
              </a:lnSpc>
              <a:buNone/>
            </a:pPr>
            <a:r>
              <a:rPr lang="en-US" sz="4200" i="1" dirty="0">
                <a:solidFill>
                  <a:srgbClr val="E0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Voice AI Agents</a:t>
            </a:r>
            <a:endParaRPr lang="en-US" sz="4200" dirty="0"/>
          </a:p>
        </p:txBody>
      </p:sp>
      <p:sp>
        <p:nvSpPr>
          <p:cNvPr id="10" name="Text 8"/>
          <p:cNvSpPr/>
          <p:nvPr/>
        </p:nvSpPr>
        <p:spPr>
          <a:xfrm>
            <a:off x="457200" y="2697480"/>
            <a:ext cx="6949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450" dirty="0">
                <a:solidFill>
                  <a:srgbClr val="A89C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real-time voice AI is built on LiveKit — and how quality engineering teams validate it with Arize Phoenix and modern AI evaluation platforms.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457200" y="3611880"/>
            <a:ext cx="1417320" cy="365760"/>
          </a:xfrm>
          <a:prstGeom prst="roundRect">
            <a:avLst>
              <a:gd name="adj" fmla="val 20000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3611880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LIVEKIT AGENTS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1984248" y="3611880"/>
            <a:ext cx="868680" cy="365760"/>
          </a:xfrm>
          <a:prstGeom prst="roundRect">
            <a:avLst>
              <a:gd name="adj" fmla="val 20000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984248" y="3611880"/>
            <a:ext cx="868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WEBRTC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2962656" y="3611880"/>
            <a:ext cx="1325880" cy="365760"/>
          </a:xfrm>
          <a:prstGeom prst="roundRect">
            <a:avLst>
              <a:gd name="adj" fmla="val 20000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962656" y="3611880"/>
            <a:ext cx="1325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ARIZE PHOENIX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4398264" y="3611880"/>
            <a:ext cx="1280160" cy="365760"/>
          </a:xfrm>
          <a:prstGeom prst="roundRect">
            <a:avLst>
              <a:gd name="adj" fmla="val 20000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398264" y="361188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LLM-AS-JUDGE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788152" y="3611880"/>
            <a:ext cx="1188720" cy="365760"/>
          </a:xfrm>
          <a:prstGeom prst="roundRect">
            <a:avLst>
              <a:gd name="adj" fmla="val 20000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788152" y="361188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VOICE AI QA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7086600" y="3611880"/>
            <a:ext cx="1600200" cy="365760"/>
          </a:xfrm>
          <a:prstGeom prst="roundRect">
            <a:avLst>
              <a:gd name="adj" fmla="val 20000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086600" y="361188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CI/CD EVAL GATES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A89C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Adityaa S. Chandramohan   ·   Senior Quality Engineering Leader   ·   GenAI QA Strategist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9080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38912"/>
            <a:ext cx="29261" cy="8229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515722" y="374904"/>
            <a:ext cx="29261" cy="146304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4" name="Shape 2"/>
          <p:cNvSpPr/>
          <p:nvPr/>
        </p:nvSpPr>
        <p:spPr>
          <a:xfrm>
            <a:off x="574243" y="411480"/>
            <a:ext cx="29261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" name="Shape 3"/>
          <p:cNvSpPr/>
          <p:nvPr/>
        </p:nvSpPr>
        <p:spPr>
          <a:xfrm>
            <a:off x="632765" y="347472"/>
            <a:ext cx="29261" cy="173736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6" name="Shape 4"/>
          <p:cNvSpPr/>
          <p:nvPr/>
        </p:nvSpPr>
        <p:spPr>
          <a:xfrm>
            <a:off x="691286" y="429768"/>
            <a:ext cx="29261" cy="914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7" name="Text 5"/>
          <p:cNvSpPr/>
          <p:nvPr/>
        </p:nvSpPr>
        <p:spPr>
          <a:xfrm>
            <a:off x="786384" y="329184"/>
            <a:ext cx="7498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09 · METRICS &amp; RELEASE GATES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658368"/>
            <a:ext cx="1554480" cy="0"/>
          </a:xfrm>
          <a:prstGeom prst="line">
            <a:avLst/>
          </a:prstGeom>
          <a:noFill/>
          <a:ln w="12700">
            <a:solidFill>
              <a:srgbClr val="8A6E3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7772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27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Numbers that </a:t>
            </a:r>
            <a:pPr algn="l" indent="0" marL="0">
              <a:lnSpc>
                <a:spcPct val="108000"/>
              </a:lnSpc>
              <a:buNone/>
            </a:pPr>
            <a:r>
              <a:rPr lang="en-US" sz="2700" i="1" dirty="0">
                <a:solidFill>
                  <a:srgbClr val="E0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block a release</a:t>
            </a:r>
            <a:endParaRPr lang="en-US" sz="2700" dirty="0"/>
          </a:p>
        </p:txBody>
      </p:sp>
      <p:sp>
        <p:nvSpPr>
          <p:cNvPr id="10" name="Shape 8"/>
          <p:cNvSpPr/>
          <p:nvPr/>
        </p:nvSpPr>
        <p:spPr>
          <a:xfrm>
            <a:off x="457200" y="1600200"/>
            <a:ext cx="3977640" cy="1371600"/>
          </a:xfrm>
          <a:prstGeom prst="roundRect">
            <a:avLst>
              <a:gd name="adj" fmla="val 4000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1746504"/>
            <a:ext cx="35753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LATENCY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58368" y="2057400"/>
            <a:ext cx="35753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p95 time-to-first-audio under 1.5s (end of user speech to agent audio); STT partial under 300ms, TTS first byte under 400ms; zero audio gaps over 2s mid-response.</a:t>
            </a:r>
            <a:endParaRPr lang="en-US" sz="1030" dirty="0"/>
          </a:p>
        </p:txBody>
      </p:sp>
      <p:sp>
        <p:nvSpPr>
          <p:cNvPr id="13" name="Shape 11"/>
          <p:cNvSpPr/>
          <p:nvPr/>
        </p:nvSpPr>
        <p:spPr>
          <a:xfrm>
            <a:off x="4709160" y="1600200"/>
            <a:ext cx="3977640" cy="1371600"/>
          </a:xfrm>
          <a:prstGeom prst="roundRect">
            <a:avLst>
              <a:gd name="adj" fmla="val 4000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910328" y="1746504"/>
            <a:ext cx="35753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ACCURACY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910328" y="2057400"/>
            <a:ext cx="35753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Hallucination rate below threshold on the golden dataset; tool-call success at 98%+ with argument correctness judged; WER within budget per accent/noise cohort.</a:t>
            </a:r>
            <a:endParaRPr lang="en-US" sz="1030" dirty="0"/>
          </a:p>
        </p:txBody>
      </p:sp>
      <p:sp>
        <p:nvSpPr>
          <p:cNvPr id="16" name="Shape 14"/>
          <p:cNvSpPr/>
          <p:nvPr/>
        </p:nvSpPr>
        <p:spPr>
          <a:xfrm>
            <a:off x="457200" y="3227832"/>
            <a:ext cx="3977640" cy="1371600"/>
          </a:xfrm>
          <a:prstGeom prst="roundRect">
            <a:avLst>
              <a:gd name="adj" fmla="val 4000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374136"/>
            <a:ext cx="35753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SAFETY &amp; COMPLIANCE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658368" y="3685032"/>
            <a:ext cx="35753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 PII/PHI leakage on the redaction test suite; 100% required-disclosure adherence in regulated flows; jailbreak/prompt-injection resistance on the adversarial set.</a:t>
            </a:r>
            <a:endParaRPr lang="en-US" sz="1030" dirty="0"/>
          </a:p>
        </p:txBody>
      </p:sp>
      <p:sp>
        <p:nvSpPr>
          <p:cNvPr id="19" name="Shape 17"/>
          <p:cNvSpPr/>
          <p:nvPr/>
        </p:nvSpPr>
        <p:spPr>
          <a:xfrm>
            <a:off x="4709160" y="3227832"/>
            <a:ext cx="3977640" cy="1371600"/>
          </a:xfrm>
          <a:prstGeom prst="roundRect">
            <a:avLst>
              <a:gd name="adj" fmla="val 4000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910328" y="3374136"/>
            <a:ext cx="35753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CONVERSATION QUALITY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910328" y="3685032"/>
            <a:ext cx="35753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Barge-in recovery rate and turn-taking correctness; containment vs. human-escalation correctness; judge scores trending, calibrated against a human sample.</a:t>
            </a:r>
            <a:endParaRPr lang="en-US" sz="1030" dirty="0"/>
          </a:p>
        </p:txBody>
      </p:sp>
      <p:sp>
        <p:nvSpPr>
          <p:cNvPr id="22" name="Text 20"/>
          <p:cNvSpPr/>
          <p:nvPr/>
        </p:nvSpPr>
        <p:spPr>
          <a:xfrm>
            <a:off x="8229600" y="484632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A6E3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/ 11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9080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38912"/>
            <a:ext cx="29261" cy="8229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515722" y="374904"/>
            <a:ext cx="29261" cy="146304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4" name="Shape 2"/>
          <p:cNvSpPr/>
          <p:nvPr/>
        </p:nvSpPr>
        <p:spPr>
          <a:xfrm>
            <a:off x="574243" y="411480"/>
            <a:ext cx="29261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" name="Shape 3"/>
          <p:cNvSpPr/>
          <p:nvPr/>
        </p:nvSpPr>
        <p:spPr>
          <a:xfrm>
            <a:off x="632765" y="347472"/>
            <a:ext cx="29261" cy="173736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6" name="Shape 4"/>
          <p:cNvSpPr/>
          <p:nvPr/>
        </p:nvSpPr>
        <p:spPr>
          <a:xfrm>
            <a:off x="691286" y="429768"/>
            <a:ext cx="29261" cy="914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7" name="Text 5"/>
          <p:cNvSpPr/>
          <p:nvPr/>
        </p:nvSpPr>
        <p:spPr>
          <a:xfrm>
            <a:off x="786384" y="329184"/>
            <a:ext cx="7498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· TAKEAWAYS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658368"/>
            <a:ext cx="1554480" cy="0"/>
          </a:xfrm>
          <a:prstGeom prst="line">
            <a:avLst/>
          </a:prstGeom>
          <a:noFill/>
          <a:ln w="12700">
            <a:solidFill>
              <a:srgbClr val="8A6E3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7772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27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rails, the ruler, and </a:t>
            </a:r>
            <a:pPr algn="l" indent="0" marL="0">
              <a:lnSpc>
                <a:spcPct val="108000"/>
              </a:lnSpc>
              <a:buNone/>
            </a:pPr>
            <a:r>
              <a:rPr lang="en-US" sz="2700" i="1" dirty="0">
                <a:solidFill>
                  <a:srgbClr val="E0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gate</a:t>
            </a:r>
            <a:endParaRPr lang="en-US" sz="2700" dirty="0"/>
          </a:p>
        </p:txBody>
      </p:sp>
      <p:sp>
        <p:nvSpPr>
          <p:cNvPr id="10" name="Shape 8"/>
          <p:cNvSpPr/>
          <p:nvPr/>
        </p:nvSpPr>
        <p:spPr>
          <a:xfrm>
            <a:off x="457200" y="1600200"/>
            <a:ext cx="2590800" cy="1874520"/>
          </a:xfrm>
          <a:prstGeom prst="roundRect">
            <a:avLst>
              <a:gd name="adj" fmla="val 2927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1746504"/>
            <a:ext cx="21884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LIVEKIT = THE RAILS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58368" y="2057400"/>
            <a:ext cx="218846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transport, agent orchestration, and the WebRTC layer voice AI runs on — open source, production-proven at OpenAI scale.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76600" y="1600200"/>
            <a:ext cx="2590800" cy="1874520"/>
          </a:xfrm>
          <a:prstGeom prst="roundRect">
            <a:avLst>
              <a:gd name="adj" fmla="val 2927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77768" y="1746504"/>
            <a:ext cx="21884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PHOENIX = THE RULER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3477768" y="2057400"/>
            <a:ext cx="218846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Traces, datasets, experiments, LLM-as-judge — scored on relevance, faithfulness, safety, and latency, continuously.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096000" y="1600200"/>
            <a:ext cx="2590800" cy="1874520"/>
          </a:xfrm>
          <a:prstGeom prst="roundRect">
            <a:avLst>
              <a:gd name="adj" fmla="val 2927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97168" y="1746504"/>
            <a:ext cx="21884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QA = THE GATE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6297168" y="2057400"/>
            <a:ext cx="218846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Simulation suites, calibrated judges, human-in-the-loop sampling, CI thresholds. No score, no ship.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57200" y="3703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50" i="1" dirty="0">
                <a:solidFill>
                  <a:srgbClr val="E0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Voice AI doesn't lower the quality bar — it raises it. Latency, accuracy, safety, and conversational grace must all hold at once.</a:t>
            </a:r>
            <a:endParaRPr lang="en-US" sz="1450" dirty="0"/>
          </a:p>
        </p:txBody>
      </p:sp>
      <p:sp>
        <p:nvSpPr>
          <p:cNvPr id="20" name="Text 18"/>
          <p:cNvSpPr/>
          <p:nvPr/>
        </p:nvSpPr>
        <p:spPr>
          <a:xfrm>
            <a:off x="457200" y="452628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A89C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Adityaa S. Chandramohan  ·  Senior Quality Engineering Leader  ·  GenAI QA Strategist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57200" y="477316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A6E3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adityaa-portfolio.pages.dev   ·   linkedin.com/in/adityaa-chandramohan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9080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38912"/>
            <a:ext cx="29261" cy="8229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515722" y="374904"/>
            <a:ext cx="29261" cy="146304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4" name="Shape 2"/>
          <p:cNvSpPr/>
          <p:nvPr/>
        </p:nvSpPr>
        <p:spPr>
          <a:xfrm>
            <a:off x="574243" y="411480"/>
            <a:ext cx="29261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" name="Shape 3"/>
          <p:cNvSpPr/>
          <p:nvPr/>
        </p:nvSpPr>
        <p:spPr>
          <a:xfrm>
            <a:off x="632765" y="347472"/>
            <a:ext cx="29261" cy="173736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6" name="Shape 4"/>
          <p:cNvSpPr/>
          <p:nvPr/>
        </p:nvSpPr>
        <p:spPr>
          <a:xfrm>
            <a:off x="691286" y="429768"/>
            <a:ext cx="29261" cy="914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7" name="Text 5"/>
          <p:cNvSpPr/>
          <p:nvPr/>
        </p:nvSpPr>
        <p:spPr>
          <a:xfrm>
            <a:off x="786384" y="329184"/>
            <a:ext cx="7498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 · WHAT IS LIVEKIT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658368"/>
            <a:ext cx="1554480" cy="0"/>
          </a:xfrm>
          <a:prstGeom prst="line">
            <a:avLst/>
          </a:prstGeom>
          <a:noFill/>
          <a:ln w="12700">
            <a:solidFill>
              <a:srgbClr val="8A6E3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7772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27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Open-source infrastructure for the</a:t>
            </a:r>
            <a:endParaRPr lang="en-US" sz="2700" dirty="0"/>
          </a:p>
          <a:p>
            <a:pPr algn="l" indent="0" marL="0">
              <a:lnSpc>
                <a:spcPct val="108000"/>
              </a:lnSpc>
              <a:buNone/>
            </a:pPr>
            <a:r>
              <a:rPr lang="en-US" sz="2700" i="1" dirty="0">
                <a:solidFill>
                  <a:srgbClr val="E0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voice-driven internet</a:t>
            </a:r>
            <a:endParaRPr lang="en-US" sz="2700" dirty="0"/>
          </a:p>
        </p:txBody>
      </p:sp>
      <p:sp>
        <p:nvSpPr>
          <p:cNvPr id="10" name="Shape 8"/>
          <p:cNvSpPr/>
          <p:nvPr/>
        </p:nvSpPr>
        <p:spPr>
          <a:xfrm>
            <a:off x="457200" y="1874520"/>
            <a:ext cx="2590800" cy="1874520"/>
          </a:xfrm>
          <a:prstGeom prst="roundRect">
            <a:avLst>
              <a:gd name="adj" fmla="val 2927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039112"/>
            <a:ext cx="21884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E0C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200K+ Developers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58368" y="2532888"/>
            <a:ext cx="2188464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labs, robotics companies, and Fortune 500 enterprises build on LiveKit — OpenAI's ChatGPT Voice Mode runs on it.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76600" y="1874520"/>
            <a:ext cx="2590800" cy="1874520"/>
          </a:xfrm>
          <a:prstGeom prst="roundRect">
            <a:avLst>
              <a:gd name="adj" fmla="val 2927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77768" y="2039112"/>
            <a:ext cx="21884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E0C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Deployment Models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477768" y="2532888"/>
            <a:ext cx="2188464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Fully open-source and self-hostable (Apache-2.0, ~13K GitHub stars), or managed via LiveKit Cloud with a global edge network.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096000" y="1874520"/>
            <a:ext cx="2590800" cy="1874520"/>
          </a:xfrm>
          <a:prstGeom prst="roundRect">
            <a:avLst>
              <a:gd name="adj" fmla="val 2927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97168" y="2039112"/>
            <a:ext cx="21884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E0C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Core Job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297168" y="2532888"/>
            <a:ext cx="2188464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Own the hard real-time plumbing — WebRTC transport, media routing, turn-taking, interruption handling — so developers write agent logic, not networking code.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39776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i="1" dirty="0">
                <a:solidFill>
                  <a:srgbClr val="E0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Infrastructure for the voice-driven era of computing.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229600" y="484632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A6E3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 / 11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9080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38912"/>
            <a:ext cx="29261" cy="8229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515722" y="374904"/>
            <a:ext cx="29261" cy="146304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4" name="Shape 2"/>
          <p:cNvSpPr/>
          <p:nvPr/>
        </p:nvSpPr>
        <p:spPr>
          <a:xfrm>
            <a:off x="574243" y="411480"/>
            <a:ext cx="29261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" name="Shape 3"/>
          <p:cNvSpPr/>
          <p:nvPr/>
        </p:nvSpPr>
        <p:spPr>
          <a:xfrm>
            <a:off x="632765" y="347472"/>
            <a:ext cx="29261" cy="173736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6" name="Shape 4"/>
          <p:cNvSpPr/>
          <p:nvPr/>
        </p:nvSpPr>
        <p:spPr>
          <a:xfrm>
            <a:off x="691286" y="429768"/>
            <a:ext cx="29261" cy="914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7" name="Text 5"/>
          <p:cNvSpPr/>
          <p:nvPr/>
        </p:nvSpPr>
        <p:spPr>
          <a:xfrm>
            <a:off x="786384" y="329184"/>
            <a:ext cx="7498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 · ARCHITECTURE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658368"/>
            <a:ext cx="1554480" cy="0"/>
          </a:xfrm>
          <a:prstGeom prst="line">
            <a:avLst/>
          </a:prstGeom>
          <a:noFill/>
          <a:ln w="12700">
            <a:solidFill>
              <a:srgbClr val="8A6E3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7772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27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Anatomy of a </a:t>
            </a:r>
            <a:pPr algn="l" indent="0" marL="0">
              <a:lnSpc>
                <a:spcPct val="108000"/>
              </a:lnSpc>
              <a:buNone/>
            </a:pPr>
            <a:r>
              <a:rPr lang="en-US" sz="2700" i="1" dirty="0">
                <a:solidFill>
                  <a:srgbClr val="E0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voice agent</a:t>
            </a:r>
            <a:endParaRPr lang="en-US" sz="2700" dirty="0"/>
          </a:p>
        </p:txBody>
      </p:sp>
      <p:sp>
        <p:nvSpPr>
          <p:cNvPr id="10" name="Shape 8"/>
          <p:cNvSpPr/>
          <p:nvPr/>
        </p:nvSpPr>
        <p:spPr>
          <a:xfrm>
            <a:off x="457200" y="1508760"/>
            <a:ext cx="1371600" cy="1051560"/>
          </a:xfrm>
          <a:prstGeom prst="roundRect">
            <a:avLst>
              <a:gd name="adj" fmla="val 5217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85216" y="1618488"/>
            <a:ext cx="11155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spc="5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USER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585216" y="1929384"/>
            <a:ext cx="1115568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70" dirty="0">
                <a:solidFill>
                  <a:srgbClr val="A89C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 audio via WebRTC into a LiveKit Room</a:t>
            </a:r>
            <a:endParaRPr lang="en-US" sz="870" dirty="0"/>
          </a:p>
        </p:txBody>
      </p:sp>
      <p:sp>
        <p:nvSpPr>
          <p:cNvPr id="13" name="Text 11"/>
          <p:cNvSpPr/>
          <p:nvPr/>
        </p:nvSpPr>
        <p:spPr>
          <a:xfrm>
            <a:off x="1828800" y="1851660"/>
            <a:ext cx="320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8A6E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2148840" y="1508760"/>
            <a:ext cx="1371600" cy="1051560"/>
          </a:xfrm>
          <a:prstGeom prst="roundRect">
            <a:avLst>
              <a:gd name="adj" fmla="val 5217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276856" y="1618488"/>
            <a:ext cx="11155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spc="5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STT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2276856" y="1929384"/>
            <a:ext cx="1115568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70" dirty="0">
                <a:solidFill>
                  <a:srgbClr val="A89C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Streaming speech-to-text (Deepgram, Whisper…)</a:t>
            </a:r>
            <a:endParaRPr lang="en-US" sz="870" dirty="0"/>
          </a:p>
        </p:txBody>
      </p:sp>
      <p:sp>
        <p:nvSpPr>
          <p:cNvPr id="17" name="Text 15"/>
          <p:cNvSpPr/>
          <p:nvPr/>
        </p:nvSpPr>
        <p:spPr>
          <a:xfrm>
            <a:off x="3520440" y="1851660"/>
            <a:ext cx="320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8A6E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3840480" y="1508760"/>
            <a:ext cx="1371600" cy="1051560"/>
          </a:xfrm>
          <a:prstGeom prst="roundRect">
            <a:avLst>
              <a:gd name="adj" fmla="val 5217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968496" y="1618488"/>
            <a:ext cx="11155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spc="5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LLM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3968496" y="1929384"/>
            <a:ext cx="1115568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70" dirty="0">
                <a:solidFill>
                  <a:srgbClr val="A89C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Claude/GPT generates the agent response</a:t>
            </a:r>
            <a:endParaRPr lang="en-US" sz="870" dirty="0"/>
          </a:p>
        </p:txBody>
      </p:sp>
      <p:sp>
        <p:nvSpPr>
          <p:cNvPr id="21" name="Text 19"/>
          <p:cNvSpPr/>
          <p:nvPr/>
        </p:nvSpPr>
        <p:spPr>
          <a:xfrm>
            <a:off x="5212080" y="1851660"/>
            <a:ext cx="320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8A6E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5532120" y="1508760"/>
            <a:ext cx="1371600" cy="1051560"/>
          </a:xfrm>
          <a:prstGeom prst="roundRect">
            <a:avLst>
              <a:gd name="adj" fmla="val 5217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660136" y="1618488"/>
            <a:ext cx="11155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spc="5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TTS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660136" y="1929384"/>
            <a:ext cx="1115568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70" dirty="0">
                <a:solidFill>
                  <a:srgbClr val="A89C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Text-to-speech (ElevenLabs, Cartesia…)</a:t>
            </a:r>
            <a:endParaRPr lang="en-US" sz="870" dirty="0"/>
          </a:p>
        </p:txBody>
      </p:sp>
      <p:sp>
        <p:nvSpPr>
          <p:cNvPr id="25" name="Text 23"/>
          <p:cNvSpPr/>
          <p:nvPr/>
        </p:nvSpPr>
        <p:spPr>
          <a:xfrm>
            <a:off x="6903720" y="1851660"/>
            <a:ext cx="320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8A6E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7223760" y="1508760"/>
            <a:ext cx="1371600" cy="1051560"/>
          </a:xfrm>
          <a:prstGeom prst="roundRect">
            <a:avLst>
              <a:gd name="adj" fmla="val 5217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351776" y="1618488"/>
            <a:ext cx="11155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spc="5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USER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7351776" y="1929384"/>
            <a:ext cx="1115568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70" dirty="0">
                <a:solidFill>
                  <a:srgbClr val="A89C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Audio streamed back in real time</a:t>
            </a:r>
            <a:endParaRPr lang="en-US" sz="870" dirty="0"/>
          </a:p>
        </p:txBody>
      </p:sp>
      <p:sp>
        <p:nvSpPr>
          <p:cNvPr id="29" name="Shape 27"/>
          <p:cNvSpPr/>
          <p:nvPr/>
        </p:nvSpPr>
        <p:spPr>
          <a:xfrm>
            <a:off x="457200" y="2834640"/>
            <a:ext cx="3977640" cy="1691640"/>
          </a:xfrm>
          <a:prstGeom prst="roundRect">
            <a:avLst>
              <a:gd name="adj" fmla="val 3243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58368" y="2980944"/>
            <a:ext cx="357530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AGENTS FRAMEWORK HANDLES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658368" y="3310128"/>
            <a:ext cx="3575304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VAD &amp; turn detection (knowing when the user is done speaking)</a:t>
            </a:r>
            <a:endParaRPr lang="en-US" sz="11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Barge-in (cancel TTS mid-stream when interrupted)</a:t>
            </a:r>
            <a:endParaRPr lang="en-US" sz="11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 calls (agent invokes APIs mid-conversation)</a:t>
            </a:r>
            <a:endParaRPr lang="en-US" sz="11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Realtime APIs (speech-to-speech models with no STT/TTS hops)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709160" y="2834640"/>
            <a:ext cx="3977640" cy="1691640"/>
          </a:xfrm>
          <a:prstGeom prst="roundRect">
            <a:avLst>
              <a:gd name="adj" fmla="val 3243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910328" y="2980944"/>
            <a:ext cx="357530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TYPICAL USE CASES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4910328" y="3310128"/>
            <a:ext cx="3575304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 center &amp; IVR replacement (voice bots, intake &amp; triage)</a:t>
            </a:r>
            <a:endParaRPr lang="en-US" sz="11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Robotics teleoperation and embodied AI</a:t>
            </a:r>
            <a:endParaRPr lang="en-US" sz="11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translation, tutoring, and companion apps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8229600" y="484632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A6E3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 / 11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9080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38912"/>
            <a:ext cx="29261" cy="8229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515722" y="374904"/>
            <a:ext cx="29261" cy="146304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4" name="Shape 2"/>
          <p:cNvSpPr/>
          <p:nvPr/>
        </p:nvSpPr>
        <p:spPr>
          <a:xfrm>
            <a:off x="574243" y="411480"/>
            <a:ext cx="29261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" name="Shape 3"/>
          <p:cNvSpPr/>
          <p:nvPr/>
        </p:nvSpPr>
        <p:spPr>
          <a:xfrm>
            <a:off x="632765" y="347472"/>
            <a:ext cx="29261" cy="173736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6" name="Shape 4"/>
          <p:cNvSpPr/>
          <p:nvPr/>
        </p:nvSpPr>
        <p:spPr>
          <a:xfrm>
            <a:off x="691286" y="429768"/>
            <a:ext cx="29261" cy="914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7" name="Text 5"/>
          <p:cNvSpPr/>
          <p:nvPr/>
        </p:nvSpPr>
        <p:spPr>
          <a:xfrm>
            <a:off x="786384" y="329184"/>
            <a:ext cx="7498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 · THE QA PROBLEM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658368"/>
            <a:ext cx="1554480" cy="0"/>
          </a:xfrm>
          <a:prstGeom prst="line">
            <a:avLst/>
          </a:prstGeom>
          <a:noFill/>
          <a:ln w="12700">
            <a:solidFill>
              <a:srgbClr val="8A6E3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7772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27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voice AI breaks </a:t>
            </a:r>
            <a:pPr algn="l" indent="0" marL="0">
              <a:lnSpc>
                <a:spcPct val="108000"/>
              </a:lnSpc>
              <a:buNone/>
            </a:pPr>
            <a:r>
              <a:rPr lang="en-US" sz="2700" i="1" dirty="0">
                <a:solidFill>
                  <a:srgbClr val="E0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traditional testing</a:t>
            </a:r>
            <a:endParaRPr lang="en-US" sz="2700" dirty="0"/>
          </a:p>
        </p:txBody>
      </p:sp>
      <p:sp>
        <p:nvSpPr>
          <p:cNvPr id="10" name="Shape 8"/>
          <p:cNvSpPr/>
          <p:nvPr/>
        </p:nvSpPr>
        <p:spPr>
          <a:xfrm>
            <a:off x="457200" y="1600200"/>
            <a:ext cx="3977640" cy="1371600"/>
          </a:xfrm>
          <a:prstGeom prst="roundRect">
            <a:avLst>
              <a:gd name="adj" fmla="val 4000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1746504"/>
            <a:ext cx="35753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NON-DETERMINISM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58368" y="2057400"/>
            <a:ext cx="35753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same utterance produces a different response every run. Fixed-output assertions are useless; quality must be scored, not asserted.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709160" y="1600200"/>
            <a:ext cx="3977640" cy="1371600"/>
          </a:xfrm>
          <a:prstGeom prst="roundRect">
            <a:avLst>
              <a:gd name="adj" fmla="val 4000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910328" y="1746504"/>
            <a:ext cx="35753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LAYERED FAILURE DOMAINS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910328" y="2057400"/>
            <a:ext cx="35753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defect can live in WebRTC transport, STT transcription, LLM reasoning, tool calls, TTS rendering, or turn-taking logic. Each layer needs its own oracle.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227832"/>
            <a:ext cx="3977640" cy="1371600"/>
          </a:xfrm>
          <a:prstGeom prst="roundRect">
            <a:avLst>
              <a:gd name="adj" fmla="val 4000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374136"/>
            <a:ext cx="35753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LATENCY IS A FEATURE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658368" y="3685032"/>
            <a:ext cx="35753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Conversation collapses beyond ~1s of response delay. p95 time-to-first-audio is as much a quality gate as answer correctness.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09160" y="3227832"/>
            <a:ext cx="3977640" cy="1371600"/>
          </a:xfrm>
          <a:prstGeom prst="roundRect">
            <a:avLst>
              <a:gd name="adj" fmla="val 4000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910328" y="3374136"/>
            <a:ext cx="35753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SEMANTIC CORRECTNESS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910328" y="3685032"/>
            <a:ext cx="35753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"Technically responded" is not "answered correctly." You need relevance, faithfulness, and compliance evaluation at scale.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8229600" y="484632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A6E3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 / 11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9080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38912"/>
            <a:ext cx="29261" cy="8229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515722" y="374904"/>
            <a:ext cx="29261" cy="146304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4" name="Shape 2"/>
          <p:cNvSpPr/>
          <p:nvPr/>
        </p:nvSpPr>
        <p:spPr>
          <a:xfrm>
            <a:off x="574243" y="411480"/>
            <a:ext cx="29261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" name="Shape 3"/>
          <p:cNvSpPr/>
          <p:nvPr/>
        </p:nvSpPr>
        <p:spPr>
          <a:xfrm>
            <a:off x="632765" y="347472"/>
            <a:ext cx="29261" cy="173736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6" name="Shape 4"/>
          <p:cNvSpPr/>
          <p:nvPr/>
        </p:nvSpPr>
        <p:spPr>
          <a:xfrm>
            <a:off x="691286" y="429768"/>
            <a:ext cx="29261" cy="914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7" name="Text 5"/>
          <p:cNvSpPr/>
          <p:nvPr/>
        </p:nvSpPr>
        <p:spPr>
          <a:xfrm>
            <a:off x="786384" y="329184"/>
            <a:ext cx="7498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 · REFERENCE ARCHITECTURE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658368"/>
            <a:ext cx="1554480" cy="0"/>
          </a:xfrm>
          <a:prstGeom prst="line">
            <a:avLst/>
          </a:prstGeom>
          <a:noFill/>
          <a:ln w="12700">
            <a:solidFill>
              <a:srgbClr val="8A6E3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7772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27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Wiring LiveKit into an </a:t>
            </a:r>
            <a:pPr algn="l" indent="0" marL="0">
              <a:lnSpc>
                <a:spcPct val="108000"/>
              </a:lnSpc>
              <a:buNone/>
            </a:pPr>
            <a:r>
              <a:rPr lang="en-US" sz="2700" i="1" dirty="0">
                <a:solidFill>
                  <a:srgbClr val="E0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eval pipeline</a:t>
            </a:r>
            <a:endParaRPr lang="en-US" sz="2700" dirty="0"/>
          </a:p>
        </p:txBody>
      </p:sp>
      <p:sp>
        <p:nvSpPr>
          <p:cNvPr id="10" name="Shape 8"/>
          <p:cNvSpPr/>
          <p:nvPr/>
        </p:nvSpPr>
        <p:spPr>
          <a:xfrm>
            <a:off x="457200" y="1508760"/>
            <a:ext cx="1417320" cy="1097280"/>
          </a:xfrm>
          <a:prstGeom prst="roundRect">
            <a:avLst>
              <a:gd name="adj" fmla="val 5000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85216" y="1618488"/>
            <a:ext cx="116128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spc="5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LIVEKIT AGENT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85216" y="1929384"/>
            <a:ext cx="116128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70" dirty="0">
                <a:solidFill>
                  <a:srgbClr val="A89C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Session instrumented with OpenTelemetry</a:t>
            </a:r>
            <a:endParaRPr lang="en-US" sz="870" dirty="0"/>
          </a:p>
        </p:txBody>
      </p:sp>
      <p:sp>
        <p:nvSpPr>
          <p:cNvPr id="13" name="Text 11"/>
          <p:cNvSpPr/>
          <p:nvPr/>
        </p:nvSpPr>
        <p:spPr>
          <a:xfrm>
            <a:off x="1874520" y="1874520"/>
            <a:ext cx="256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8A6E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2130552" y="1508760"/>
            <a:ext cx="1417320" cy="1097280"/>
          </a:xfrm>
          <a:prstGeom prst="roundRect">
            <a:avLst>
              <a:gd name="adj" fmla="val 5000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258568" y="1618488"/>
            <a:ext cx="116128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spc="5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TRACES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258568" y="1929384"/>
            <a:ext cx="116128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70" dirty="0">
                <a:solidFill>
                  <a:srgbClr val="A89C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Spans + full transcripts, per turn</a:t>
            </a:r>
            <a:endParaRPr lang="en-US" sz="870" dirty="0"/>
          </a:p>
        </p:txBody>
      </p:sp>
      <p:sp>
        <p:nvSpPr>
          <p:cNvPr id="17" name="Text 15"/>
          <p:cNvSpPr/>
          <p:nvPr/>
        </p:nvSpPr>
        <p:spPr>
          <a:xfrm>
            <a:off x="3547872" y="1874520"/>
            <a:ext cx="256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8A6E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3803904" y="1508760"/>
            <a:ext cx="1417320" cy="1097280"/>
          </a:xfrm>
          <a:prstGeom prst="roundRect">
            <a:avLst>
              <a:gd name="adj" fmla="val 5000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931920" y="1618488"/>
            <a:ext cx="116128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spc="5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ARIZE PHOENIX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931920" y="1929384"/>
            <a:ext cx="116128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70" dirty="0">
                <a:solidFill>
                  <a:srgbClr val="A89C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Trace store, datasets, experiments</a:t>
            </a:r>
            <a:endParaRPr lang="en-US" sz="870" dirty="0"/>
          </a:p>
        </p:txBody>
      </p:sp>
      <p:sp>
        <p:nvSpPr>
          <p:cNvPr id="21" name="Text 19"/>
          <p:cNvSpPr/>
          <p:nvPr/>
        </p:nvSpPr>
        <p:spPr>
          <a:xfrm>
            <a:off x="5221224" y="1874520"/>
            <a:ext cx="256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8A6E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5477256" y="1508760"/>
            <a:ext cx="1417320" cy="1097280"/>
          </a:xfrm>
          <a:prstGeom prst="roundRect">
            <a:avLst>
              <a:gd name="adj" fmla="val 5000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605272" y="1618488"/>
            <a:ext cx="116128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spc="5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LLM-AS-JUDGE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605272" y="1929384"/>
            <a:ext cx="116128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70" dirty="0">
                <a:solidFill>
                  <a:srgbClr val="A89C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Relevance · hallucination · toxicity · correctness</a:t>
            </a:r>
            <a:endParaRPr lang="en-US" sz="870" dirty="0"/>
          </a:p>
        </p:txBody>
      </p:sp>
      <p:sp>
        <p:nvSpPr>
          <p:cNvPr id="25" name="Text 23"/>
          <p:cNvSpPr/>
          <p:nvPr/>
        </p:nvSpPr>
        <p:spPr>
          <a:xfrm>
            <a:off x="6894576" y="1874520"/>
            <a:ext cx="256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8A6E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7150608" y="1508760"/>
            <a:ext cx="1417320" cy="1097280"/>
          </a:xfrm>
          <a:prstGeom prst="roundRect">
            <a:avLst>
              <a:gd name="adj" fmla="val 5000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278624" y="1618488"/>
            <a:ext cx="116128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spc="5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GATES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7278624" y="1929384"/>
            <a:ext cx="116128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70" dirty="0">
                <a:solidFill>
                  <a:srgbClr val="A89C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 thresholds + human review queue</a:t>
            </a:r>
            <a:endParaRPr lang="en-US" sz="870" dirty="0"/>
          </a:p>
        </p:txBody>
      </p:sp>
      <p:sp>
        <p:nvSpPr>
          <p:cNvPr id="29" name="Shape 27"/>
          <p:cNvSpPr/>
          <p:nvPr/>
        </p:nvSpPr>
        <p:spPr>
          <a:xfrm>
            <a:off x="457200" y="2880360"/>
            <a:ext cx="8229600" cy="1691640"/>
          </a:xfrm>
          <a:prstGeom prst="roundRect">
            <a:avLst>
              <a:gd name="adj" fmla="val 3243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58368" y="3026664"/>
            <a:ext cx="78272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WHY THIS WORKS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658368" y="3355848"/>
            <a:ext cx="7827264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session data — LiveKit Agents emits transcripts and events programmatically, not scraped from logs.</a:t>
            </a:r>
            <a:endParaRPr lang="en-US" sz="115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OTel-native ingestion — Phoenix reads OpenInference/OpenTelemetry spans directly; one instrumentation pass serves debugging and evaluation.</a:t>
            </a:r>
            <a:endParaRPr lang="en-US" sz="115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Production feeds regression — every conversation becomes a candidate test case, sampled into golden datasets.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8229600" y="484632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A6E3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 / 11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9080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38912"/>
            <a:ext cx="29261" cy="8229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515722" y="374904"/>
            <a:ext cx="29261" cy="146304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4" name="Shape 2"/>
          <p:cNvSpPr/>
          <p:nvPr/>
        </p:nvSpPr>
        <p:spPr>
          <a:xfrm>
            <a:off x="574243" y="411480"/>
            <a:ext cx="29261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" name="Shape 3"/>
          <p:cNvSpPr/>
          <p:nvPr/>
        </p:nvSpPr>
        <p:spPr>
          <a:xfrm>
            <a:off x="632765" y="347472"/>
            <a:ext cx="29261" cy="173736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6" name="Shape 4"/>
          <p:cNvSpPr/>
          <p:nvPr/>
        </p:nvSpPr>
        <p:spPr>
          <a:xfrm>
            <a:off x="691286" y="429768"/>
            <a:ext cx="29261" cy="914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7" name="Text 5"/>
          <p:cNvSpPr/>
          <p:nvPr/>
        </p:nvSpPr>
        <p:spPr>
          <a:xfrm>
            <a:off x="786384" y="329184"/>
            <a:ext cx="7498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 · TEST STRATEGY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658368"/>
            <a:ext cx="1554480" cy="0"/>
          </a:xfrm>
          <a:prstGeom prst="line">
            <a:avLst/>
          </a:prstGeom>
          <a:noFill/>
          <a:ln w="12700">
            <a:solidFill>
              <a:srgbClr val="8A6E3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7772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27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</a:t>
            </a:r>
            <a:pPr algn="l" indent="0" marL="0">
              <a:lnSpc>
                <a:spcPct val="108000"/>
              </a:lnSpc>
              <a:buNone/>
            </a:pPr>
            <a:r>
              <a:rPr lang="en-US" sz="2700" i="1" dirty="0">
                <a:solidFill>
                  <a:srgbClr val="E0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layer-by-layer validation model</a:t>
            </a:r>
            <a:endParaRPr lang="en-US" sz="27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691640"/>
          <a:ext cx="822960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3566160"/>
                <a:gridCol w="30175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5F0E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Layer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11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5F0E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What QA Validates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11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5F0E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Oracle &amp; Tooling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11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E0C06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Transport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E0C06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(WebRTC)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D8CFC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Join/reconnect reliability, audio quality under packet loss &amp; jitter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D8CFC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Load-testing CLI, network shaping (tc/netem)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E0C06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D8CFC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Word error rate — accents, background noise, domain vocabulary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D8CFC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Reference transcripts + WER scoring (jiwer)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E0C06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LLM / Agent Logic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D8CFC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Relevance, faithfulness, completeness, tool-call correctness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D8CFC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Arize Phoenix evals, LLM-as-judge, golden datasets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E0C06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TTS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D8CFC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Pronunciation of domain terms, time-to-first-byte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D8CFC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Playback review sampling + latency spans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E0C06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End-to-End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D8CFC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Turn-taking, barge-in recovery, p95 latency, session success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D8CFC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Simulated callers (scripted TTS personas) + trace analysis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</a:tr>
            </a:tbl>
          </a:graphicData>
        </a:graphic>
      </p:graphicFrame>
      <p:sp>
        <p:nvSpPr>
          <p:cNvPr id="11" name="Text 8"/>
          <p:cNvSpPr/>
          <p:nvPr/>
        </p:nvSpPr>
        <p:spPr>
          <a:xfrm>
            <a:off x="8229600" y="484632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A6E3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 / 11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9080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38912"/>
            <a:ext cx="29261" cy="8229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515722" y="374904"/>
            <a:ext cx="29261" cy="146304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4" name="Shape 2"/>
          <p:cNvSpPr/>
          <p:nvPr/>
        </p:nvSpPr>
        <p:spPr>
          <a:xfrm>
            <a:off x="574243" y="411480"/>
            <a:ext cx="29261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" name="Shape 3"/>
          <p:cNvSpPr/>
          <p:nvPr/>
        </p:nvSpPr>
        <p:spPr>
          <a:xfrm>
            <a:off x="632765" y="347472"/>
            <a:ext cx="29261" cy="173736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6" name="Shape 4"/>
          <p:cNvSpPr/>
          <p:nvPr/>
        </p:nvSpPr>
        <p:spPr>
          <a:xfrm>
            <a:off x="691286" y="429768"/>
            <a:ext cx="29261" cy="914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7" name="Text 5"/>
          <p:cNvSpPr/>
          <p:nvPr/>
        </p:nvSpPr>
        <p:spPr>
          <a:xfrm>
            <a:off x="786384" y="329184"/>
            <a:ext cx="7498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 · ARIZE PHOENIX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658368"/>
            <a:ext cx="1554480" cy="0"/>
          </a:xfrm>
          <a:prstGeom prst="line">
            <a:avLst/>
          </a:prstGeom>
          <a:noFill/>
          <a:ln w="12700">
            <a:solidFill>
              <a:srgbClr val="8A6E3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7772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27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eval platform, </a:t>
            </a:r>
            <a:pPr algn="l" indent="0" marL="0">
              <a:lnSpc>
                <a:spcPct val="108000"/>
              </a:lnSpc>
              <a:buNone/>
            </a:pPr>
            <a:r>
              <a:rPr lang="en-US" sz="2700" i="1" dirty="0">
                <a:solidFill>
                  <a:srgbClr val="E0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up close</a:t>
            </a:r>
            <a:endParaRPr lang="en-US" sz="2700" dirty="0"/>
          </a:p>
        </p:txBody>
      </p:sp>
      <p:sp>
        <p:nvSpPr>
          <p:cNvPr id="10" name="Shape 8"/>
          <p:cNvSpPr/>
          <p:nvPr/>
        </p:nvSpPr>
        <p:spPr>
          <a:xfrm>
            <a:off x="457200" y="1572768"/>
            <a:ext cx="3977640" cy="1600200"/>
          </a:xfrm>
          <a:prstGeom prst="roundRect">
            <a:avLst>
              <a:gd name="adj" fmla="val 3429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1719072"/>
            <a:ext cx="357530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PHOENIX BUILDING BLOCKS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58368" y="2048256"/>
            <a:ext cx="3575304" cy="9418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Tracing — every conversation is an inspectable OTel trace</a:t>
            </a:r>
            <a:endParaRPr lang="en-US" sz="11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Datasets — golden conversations with expected behaviours</a:t>
            </a:r>
            <a:endParaRPr lang="en-US" sz="11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Experiments — replay a dataset against a new build, score every output</a:t>
            </a:r>
            <a:endParaRPr lang="en-US" sz="11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Evals — hallucination, relevance, toxicity, correctness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709160" y="1572768"/>
            <a:ext cx="3977640" cy="1600200"/>
          </a:xfrm>
          <a:prstGeom prst="roundRect">
            <a:avLst>
              <a:gd name="adj" fmla="val 3429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910328" y="1719072"/>
            <a:ext cx="357530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CUSTOM JUDGES FOR VOICE DOMAINS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910328" y="2048256"/>
            <a:ext cx="3575304" cy="9418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judge — PII/PHI leakage, skipped disclosures</a:t>
            </a:r>
            <a:endParaRPr lang="en-US" sz="11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Policy judge — do stated answers match the knowledge base?</a:t>
            </a:r>
            <a:endParaRPr lang="en-US" sz="11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Escalation judge — did it hand off to a human when it should?</a:t>
            </a:r>
            <a:endParaRPr lang="en-US" sz="11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Conversation judge — coherence and appropriate concision per turn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337560"/>
            <a:ext cx="8229600" cy="1234440"/>
          </a:xfrm>
          <a:prstGeom prst="roundRect">
            <a:avLst>
              <a:gd name="adj" fmla="val 4444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483864"/>
            <a:ext cx="78272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QA DISCIPLINE LAYER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658368" y="3794760"/>
            <a:ext cx="782726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Judges are themselves LLMs, so QA must validate the validators: benchmark judge scores against human annotation samples, measure inter-annotator agreement, and recalibrate rubrics on drift. An uncalibrated judge is a second opinion, not an oracle.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8229600" y="484632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A6E3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07 / 11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9080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38912"/>
            <a:ext cx="29261" cy="8229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515722" y="374904"/>
            <a:ext cx="29261" cy="146304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4" name="Shape 2"/>
          <p:cNvSpPr/>
          <p:nvPr/>
        </p:nvSpPr>
        <p:spPr>
          <a:xfrm>
            <a:off x="574243" y="411480"/>
            <a:ext cx="29261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" name="Shape 3"/>
          <p:cNvSpPr/>
          <p:nvPr/>
        </p:nvSpPr>
        <p:spPr>
          <a:xfrm>
            <a:off x="632765" y="347472"/>
            <a:ext cx="29261" cy="173736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6" name="Shape 4"/>
          <p:cNvSpPr/>
          <p:nvPr/>
        </p:nvSpPr>
        <p:spPr>
          <a:xfrm>
            <a:off x="691286" y="429768"/>
            <a:ext cx="29261" cy="914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7" name="Text 5"/>
          <p:cNvSpPr/>
          <p:nvPr/>
        </p:nvSpPr>
        <p:spPr>
          <a:xfrm>
            <a:off x="786384" y="329184"/>
            <a:ext cx="7498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07 · SIMULATION TESTING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658368"/>
            <a:ext cx="1554480" cy="0"/>
          </a:xfrm>
          <a:prstGeom prst="line">
            <a:avLst/>
          </a:prstGeom>
          <a:noFill/>
          <a:ln w="12700">
            <a:solidFill>
              <a:srgbClr val="8A6E3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7772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27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Synthetic callers as </a:t>
            </a:r>
            <a:pPr algn="l" indent="0" marL="0">
              <a:lnSpc>
                <a:spcPct val="108000"/>
              </a:lnSpc>
              <a:buNone/>
            </a:pPr>
            <a:r>
              <a:rPr lang="en-US" sz="2700" i="1" dirty="0">
                <a:solidFill>
                  <a:srgbClr val="E0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regression suites</a:t>
            </a:r>
            <a:endParaRPr lang="en-US" sz="2700" dirty="0"/>
          </a:p>
        </p:txBody>
      </p:sp>
      <p:sp>
        <p:nvSpPr>
          <p:cNvPr id="10" name="Shape 8"/>
          <p:cNvSpPr/>
          <p:nvPr/>
        </p:nvSpPr>
        <p:spPr>
          <a:xfrm>
            <a:off x="457200" y="1508760"/>
            <a:ext cx="1783080" cy="1051560"/>
          </a:xfrm>
          <a:prstGeom prst="roundRect">
            <a:avLst>
              <a:gd name="adj" fmla="val 5217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85216" y="1618488"/>
            <a:ext cx="15270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spc="5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PERSONAS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585216" y="1929384"/>
            <a:ext cx="1527048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70" dirty="0">
                <a:solidFill>
                  <a:srgbClr val="A89C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Scripted journeys: happy path, angry, accented, interrupting, noisy</a:t>
            </a:r>
            <a:endParaRPr lang="en-US" sz="870" dirty="0"/>
          </a:p>
        </p:txBody>
      </p:sp>
      <p:sp>
        <p:nvSpPr>
          <p:cNvPr id="13" name="Text 11"/>
          <p:cNvSpPr/>
          <p:nvPr/>
        </p:nvSpPr>
        <p:spPr>
          <a:xfrm>
            <a:off x="2240280" y="1851660"/>
            <a:ext cx="292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8A6E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2532888" y="1508760"/>
            <a:ext cx="1783080" cy="1051560"/>
          </a:xfrm>
          <a:prstGeom prst="roundRect">
            <a:avLst>
              <a:gd name="adj" fmla="val 5217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660904" y="1618488"/>
            <a:ext cx="15270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spc="5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TTS CALLER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2660904" y="1929384"/>
            <a:ext cx="1527048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70" dirty="0">
                <a:solidFill>
                  <a:srgbClr val="A89C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Synthetic audio speaks into the LiveKit room like a real user</a:t>
            </a:r>
            <a:endParaRPr lang="en-US" sz="870" dirty="0"/>
          </a:p>
        </p:txBody>
      </p:sp>
      <p:sp>
        <p:nvSpPr>
          <p:cNvPr id="17" name="Text 15"/>
          <p:cNvSpPr/>
          <p:nvPr/>
        </p:nvSpPr>
        <p:spPr>
          <a:xfrm>
            <a:off x="4315968" y="1851660"/>
            <a:ext cx="292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8A6E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608576" y="1508760"/>
            <a:ext cx="1783080" cy="1051560"/>
          </a:xfrm>
          <a:prstGeom prst="roundRect">
            <a:avLst>
              <a:gd name="adj" fmla="val 5217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36592" y="1618488"/>
            <a:ext cx="15270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spc="5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AGENT UNDER TEST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736592" y="1929384"/>
            <a:ext cx="1527048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70" dirty="0">
                <a:solidFill>
                  <a:srgbClr val="A89C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production pipeline responds</a:t>
            </a:r>
            <a:endParaRPr lang="en-US" sz="870" dirty="0"/>
          </a:p>
        </p:txBody>
      </p:sp>
      <p:sp>
        <p:nvSpPr>
          <p:cNvPr id="21" name="Text 19"/>
          <p:cNvSpPr/>
          <p:nvPr/>
        </p:nvSpPr>
        <p:spPr>
          <a:xfrm>
            <a:off x="6391656" y="1851660"/>
            <a:ext cx="292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8A6E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6684264" y="1508760"/>
            <a:ext cx="1783080" cy="1051560"/>
          </a:xfrm>
          <a:prstGeom prst="roundRect">
            <a:avLst>
              <a:gd name="adj" fmla="val 5217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12280" y="1618488"/>
            <a:ext cx="15270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spc="5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JUDGE &amp; GATE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6812280" y="1929384"/>
            <a:ext cx="1527048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70" dirty="0">
                <a:solidFill>
                  <a:srgbClr val="A89C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Scored against rubric; CI fails below threshold</a:t>
            </a:r>
            <a:endParaRPr lang="en-US" sz="870" dirty="0"/>
          </a:p>
        </p:txBody>
      </p:sp>
      <p:sp>
        <p:nvSpPr>
          <p:cNvPr id="25" name="Shape 23"/>
          <p:cNvSpPr/>
          <p:nvPr/>
        </p:nvSpPr>
        <p:spPr>
          <a:xfrm>
            <a:off x="457200" y="2834640"/>
            <a:ext cx="3977640" cy="1691640"/>
          </a:xfrm>
          <a:prstGeom prst="roundRect">
            <a:avLst>
              <a:gd name="adj" fmla="val 3243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58368" y="2980944"/>
            <a:ext cx="357530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SCENARIO COVERAGE THAT MATTERS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658368" y="3310128"/>
            <a:ext cx="3575304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Barge-in storms — interrupt every 2-3 seconds, verify recovery</a:t>
            </a:r>
            <a:endParaRPr lang="en-US" sz="11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Silence &amp; dead air — does the agent re-prompt or hang?</a:t>
            </a:r>
            <a:endParaRPr lang="en-US" sz="11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Adversarial inputs — spoken prompt injection, off-topic pivots</a:t>
            </a:r>
            <a:endParaRPr lang="en-US" sz="11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 sessions — context drift after 20+ turns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709160" y="2834640"/>
            <a:ext cx="3977640" cy="1691640"/>
          </a:xfrm>
          <a:prstGeom prst="roundRect">
            <a:avLst>
              <a:gd name="adj" fmla="val 3243"/>
            </a:avLst>
          </a:prstGeom>
          <a:solidFill>
            <a:srgbClr val="14110C"/>
          </a:solidFill>
          <a:ln w="12700">
            <a:solidFill>
              <a:srgbClr val="3A311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910328" y="2980944"/>
            <a:ext cx="357530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spc="1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PRODUCTION FEEDBACK LOOP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4910328" y="3310128"/>
            <a:ext cx="3575304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Sample live conversations into Phoenix as new golden candidates</a:t>
            </a:r>
            <a:endParaRPr lang="en-US" sz="11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human-in-the-loop annotation on the sample — the calibration set</a:t>
            </a:r>
            <a:endParaRPr lang="en-US" sz="11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D8C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escaped defect becomes a new persona script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8229600" y="484632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A6E3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08 / 11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9080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38912"/>
            <a:ext cx="29261" cy="8229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515722" y="374904"/>
            <a:ext cx="29261" cy="146304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4" name="Shape 2"/>
          <p:cNvSpPr/>
          <p:nvPr/>
        </p:nvSpPr>
        <p:spPr>
          <a:xfrm>
            <a:off x="574243" y="411480"/>
            <a:ext cx="29261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" name="Shape 3"/>
          <p:cNvSpPr/>
          <p:nvPr/>
        </p:nvSpPr>
        <p:spPr>
          <a:xfrm>
            <a:off x="632765" y="347472"/>
            <a:ext cx="29261" cy="173736"/>
          </a:xfrm>
          <a:prstGeom prst="rect">
            <a:avLst/>
          </a:prstGeom>
          <a:solidFill>
            <a:srgbClr val="8A6E30"/>
          </a:solidFill>
          <a:ln/>
        </p:spPr>
      </p:sp>
      <p:sp>
        <p:nvSpPr>
          <p:cNvPr id="6" name="Shape 4"/>
          <p:cNvSpPr/>
          <p:nvPr/>
        </p:nvSpPr>
        <p:spPr>
          <a:xfrm>
            <a:off x="691286" y="429768"/>
            <a:ext cx="29261" cy="914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7" name="Text 5"/>
          <p:cNvSpPr/>
          <p:nvPr/>
        </p:nvSpPr>
        <p:spPr>
          <a:xfrm>
            <a:off x="786384" y="329184"/>
            <a:ext cx="7498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08 · PLATFORM LANDSCAPE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658368"/>
            <a:ext cx="1554480" cy="0"/>
          </a:xfrm>
          <a:prstGeom prst="line">
            <a:avLst/>
          </a:prstGeom>
          <a:noFill/>
          <a:ln w="12700">
            <a:solidFill>
              <a:srgbClr val="8A6E3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7772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27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Arize &amp; the </a:t>
            </a:r>
            <a:pPr algn="l" indent="0" marL="0">
              <a:lnSpc>
                <a:spcPct val="108000"/>
              </a:lnSpc>
              <a:buNone/>
            </a:pPr>
            <a:r>
              <a:rPr lang="en-US" sz="2700" i="1" dirty="0">
                <a:solidFill>
                  <a:srgbClr val="E0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alternatives</a:t>
            </a:r>
            <a:endParaRPr lang="en-US" sz="2700" dirty="0"/>
          </a:p>
        </p:txBody>
      </p:sp>
      <p:sp>
        <p:nvSpPr>
          <p:cNvPr id="10" name="Text 8"/>
          <p:cNvSpPr/>
          <p:nvPr/>
        </p:nvSpPr>
        <p:spPr>
          <a:xfrm>
            <a:off x="457200" y="1417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50" i="1" dirty="0">
                <a:solidFill>
                  <a:srgbClr val="E0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platform varies. The pattern doesn't: traces in → judged scores out → thresholds enforced in CI.</a:t>
            </a:r>
            <a:endParaRPr lang="en-US" sz="135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011680"/>
          <a:ext cx="8229600" cy="914400"/>
        </p:xfrm>
        <a:graphic>
          <a:graphicData uri="http://schemas.openxmlformats.org/drawingml/2006/table">
            <a:tbl>
              <a:tblPr/>
              <a:tblGrid>
                <a:gridCol w="1554480"/>
                <a:gridCol w="3566160"/>
                <a:gridCol w="3108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5F0E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Platform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11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5F0E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Sweet Spot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11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5F0E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Voice-Agent Fit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11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E0C06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Arize Phoenix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D8CFC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OTel-native tracing + experiments + judges, open source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D8CFC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Traces map 1:1 to agent sessions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E0C06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RAGAS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D8CFC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RAG metrics: faithfulness, context precision/recall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D8CFC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Use when the agent answers from a knowledge base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E0C06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DeepEval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D8CFC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Pytest-style eval assertions in CI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D8CFC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Developer-friendly for teams that own the agent logic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E0C06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LangSmith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D8CFC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Tracing + evals inside the LangChain ecosystem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D8CFC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Natural fit if the agent is LangChain/LangGraph-built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E0C06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Braintrust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D8CFC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Experiment comparison across prompts/models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D8CFC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Model or prompt swaps before a wider rollout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1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10C"/>
                    </a:solidFill>
                  </a:tcPr>
                </a:tc>
              </a:tr>
            </a:tbl>
          </a:graphicData>
        </a:graphic>
      </p:graphicFrame>
      <p:sp>
        <p:nvSpPr>
          <p:cNvPr id="12" name="Text 9"/>
          <p:cNvSpPr/>
          <p:nvPr/>
        </p:nvSpPr>
        <p:spPr>
          <a:xfrm>
            <a:off x="8229600" y="484632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A6E3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09 / 11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LiveKit &amp; the QA of Voice AI Agents</dc:title>
  <dc:subject>PptxGenJS Presentation</dc:subject>
  <dc:creator>Adityaa S. Chandramohan</dc:creator>
  <cp:lastModifiedBy>Adityaa S. Chandramohan</cp:lastModifiedBy>
  <cp:revision>1</cp:revision>
  <dcterms:created xsi:type="dcterms:W3CDTF">2026-07-03T16:54:45Z</dcterms:created>
  <dcterms:modified xsi:type="dcterms:W3CDTF">2026-07-03T16:54:45Z</dcterms:modified>
</cp:coreProperties>
</file>